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3" r:id="rId3"/>
    <p:sldId id="296" r:id="rId4"/>
    <p:sldId id="298" r:id="rId5"/>
    <p:sldId id="29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ora" pitchFamily="2" charset="-18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Celkový počet příchozích tísňových volání na krajské ZZS *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544178402465559"/>
          <c:y val="0.12883386628358898"/>
          <c:w val="0.87173380035026271"/>
          <c:h val="0.65127982506913629"/>
        </c:manualLayout>
      </c:layout>
      <c:lineChart>
        <c:grouping val="standard"/>
        <c:varyColors val="0"/>
        <c:ser>
          <c:idx val="0"/>
          <c:order val="0"/>
          <c:tx>
            <c:strRef>
              <c:f>List3!$A$3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List3!$B$1:$O$2</c:f>
              <c:strCache>
                <c:ptCount val="14"/>
                <c:pt idx="0">
                  <c:v>ZZS KHK</c:v>
                </c:pt>
                <c:pt idx="1">
                  <c:v>ZZS Kr.VYS</c:v>
                </c:pt>
                <c:pt idx="2">
                  <c:v>ZZS JČK</c:v>
                </c:pt>
                <c:pt idx="3">
                  <c:v>ZZS PAK</c:v>
                </c:pt>
                <c:pt idx="4">
                  <c:v>ZZS UK</c:v>
                </c:pt>
                <c:pt idx="5">
                  <c:v>ZZS PK</c:v>
                </c:pt>
                <c:pt idx="6">
                  <c:v>ZZS KVK</c:v>
                </c:pt>
                <c:pt idx="7">
                  <c:v>ZZS LIB</c:v>
                </c:pt>
                <c:pt idx="8">
                  <c:v>ZZS MSK</c:v>
                </c:pt>
                <c:pt idx="9">
                  <c:v>ZZS ZL</c:v>
                </c:pt>
                <c:pt idx="10">
                  <c:v>ZZS OL</c:v>
                </c:pt>
                <c:pt idx="11">
                  <c:v>ZZS JMK</c:v>
                </c:pt>
                <c:pt idx="12">
                  <c:v>ZZS SČK</c:v>
                </c:pt>
                <c:pt idx="13">
                  <c:v>ZZS HMP</c:v>
                </c:pt>
              </c:strCache>
            </c:strRef>
          </c:cat>
          <c:val>
            <c:numRef>
              <c:f>List3!$B$3:$O$3</c:f>
              <c:numCache>
                <c:formatCode>#,##0</c:formatCode>
                <c:ptCount val="14"/>
                <c:pt idx="0">
                  <c:v>76196</c:v>
                </c:pt>
                <c:pt idx="1">
                  <c:v>90734</c:v>
                </c:pt>
                <c:pt idx="2">
                  <c:v>105775</c:v>
                </c:pt>
                <c:pt idx="3">
                  <c:v>67380</c:v>
                </c:pt>
                <c:pt idx="4">
                  <c:v>123964</c:v>
                </c:pt>
                <c:pt idx="5">
                  <c:v>72851</c:v>
                </c:pt>
                <c:pt idx="6">
                  <c:v>66824</c:v>
                </c:pt>
                <c:pt idx="7">
                  <c:v>82687</c:v>
                </c:pt>
                <c:pt idx="8">
                  <c:v>191438</c:v>
                </c:pt>
                <c:pt idx="9">
                  <c:v>107819</c:v>
                </c:pt>
                <c:pt idx="10">
                  <c:v>105511</c:v>
                </c:pt>
                <c:pt idx="11">
                  <c:v>194989</c:v>
                </c:pt>
                <c:pt idx="12">
                  <c:v>205298</c:v>
                </c:pt>
                <c:pt idx="13">
                  <c:v>209089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5A-4174-9806-74C8859571D6}"/>
            </c:ext>
          </c:extLst>
        </c:ser>
        <c:ser>
          <c:idx val="1"/>
          <c:order val="1"/>
          <c:tx>
            <c:strRef>
              <c:f>List3!$A$4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List3!$B$1:$O$2</c:f>
              <c:strCache>
                <c:ptCount val="14"/>
                <c:pt idx="0">
                  <c:v>ZZS KHK</c:v>
                </c:pt>
                <c:pt idx="1">
                  <c:v>ZZS Kr.VYS</c:v>
                </c:pt>
                <c:pt idx="2">
                  <c:v>ZZS JČK</c:v>
                </c:pt>
                <c:pt idx="3">
                  <c:v>ZZS PAK</c:v>
                </c:pt>
                <c:pt idx="4">
                  <c:v>ZZS UK</c:v>
                </c:pt>
                <c:pt idx="5">
                  <c:v>ZZS PK</c:v>
                </c:pt>
                <c:pt idx="6">
                  <c:v>ZZS KVK</c:v>
                </c:pt>
                <c:pt idx="7">
                  <c:v>ZZS LIB</c:v>
                </c:pt>
                <c:pt idx="8">
                  <c:v>ZZS MSK</c:v>
                </c:pt>
                <c:pt idx="9">
                  <c:v>ZZS ZL</c:v>
                </c:pt>
                <c:pt idx="10">
                  <c:v>ZZS OL</c:v>
                </c:pt>
                <c:pt idx="11">
                  <c:v>ZZS JMK</c:v>
                </c:pt>
                <c:pt idx="12">
                  <c:v>ZZS SČK</c:v>
                </c:pt>
                <c:pt idx="13">
                  <c:v>ZZS HMP</c:v>
                </c:pt>
              </c:strCache>
            </c:strRef>
          </c:cat>
          <c:val>
            <c:numRef>
              <c:f>List3!$B$4:$O$4</c:f>
              <c:numCache>
                <c:formatCode>#,##0</c:formatCode>
                <c:ptCount val="14"/>
                <c:pt idx="0">
                  <c:v>78572</c:v>
                </c:pt>
                <c:pt idx="1">
                  <c:v>97481</c:v>
                </c:pt>
                <c:pt idx="2">
                  <c:v>109457</c:v>
                </c:pt>
                <c:pt idx="3">
                  <c:v>78563</c:v>
                </c:pt>
                <c:pt idx="4">
                  <c:v>148412</c:v>
                </c:pt>
                <c:pt idx="5">
                  <c:v>78021</c:v>
                </c:pt>
                <c:pt idx="6">
                  <c:v>72461</c:v>
                </c:pt>
                <c:pt idx="7">
                  <c:v>127465</c:v>
                </c:pt>
                <c:pt idx="8">
                  <c:v>203501</c:v>
                </c:pt>
                <c:pt idx="9">
                  <c:v>119762</c:v>
                </c:pt>
                <c:pt idx="10">
                  <c:v>111380</c:v>
                </c:pt>
                <c:pt idx="11">
                  <c:v>236613</c:v>
                </c:pt>
                <c:pt idx="12">
                  <c:v>194839</c:v>
                </c:pt>
                <c:pt idx="13">
                  <c:v>209308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5A-4174-9806-74C885957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058392"/>
        <c:axId val="556054456"/>
      </c:lineChart>
      <c:catAx>
        <c:axId val="5560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6054456"/>
        <c:crosses val="autoZero"/>
        <c:auto val="1"/>
        <c:lblAlgn val="ctr"/>
        <c:lblOffset val="100"/>
        <c:noMultiLvlLbl val="0"/>
      </c:catAx>
      <c:valAx>
        <c:axId val="55605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6058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12700" cap="flat" cmpd="sng" algn="ctr">
      <a:solidFill>
        <a:srgbClr val="FFCD00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0.03764</cdr:x>
      <cdr:y>0.94085</cdr:y>
    </cdr:from>
    <cdr:to>
      <cdr:x>0.65385</cdr:x>
      <cdr:y>0.99122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4646302-5B2A-E0DC-9FBB-387CCFEE36D1}"/>
            </a:ext>
          </a:extLst>
        </cdr:cNvPr>
        <cdr:cNvSpPr txBox="1"/>
      </cdr:nvSpPr>
      <cdr:spPr>
        <a:xfrm xmlns:a="http://schemas.openxmlformats.org/drawingml/2006/main">
          <a:off x="292100" y="4083498"/>
          <a:ext cx="4781550" cy="21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/>
            <a:t>*zahrnuje volání na</a:t>
          </a:r>
          <a:r>
            <a:rPr lang="cs-CZ" sz="1100" baseline="0"/>
            <a:t> linku 155 i hovory přesměrované z linky 112</a:t>
          </a:r>
          <a:endParaRPr lang="cs-CZ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00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52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4122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Počty tísňových volání a řešených událostí ZZS </a:t>
            </a:r>
            <a:br>
              <a:rPr lang="cs-CZ" dirty="0"/>
            </a:br>
            <a:r>
              <a:rPr lang="cs-CZ" dirty="0"/>
              <a:t>v letech 2020 a 2021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42574" y="162811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2020</a:t>
            </a:r>
            <a:endParaRPr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6752087-254F-8C97-087C-23F620F44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29109"/>
              </p:ext>
            </p:extLst>
          </p:nvPr>
        </p:nvGraphicFramePr>
        <p:xfrm>
          <a:off x="59088" y="163096"/>
          <a:ext cx="9025823" cy="4507084"/>
        </p:xfrm>
        <a:graphic>
          <a:graphicData uri="http://schemas.openxmlformats.org/drawingml/2006/table">
            <a:tbl>
              <a:tblPr/>
              <a:tblGrid>
                <a:gridCol w="2045261">
                  <a:extLst>
                    <a:ext uri="{9D8B030D-6E8A-4147-A177-3AD203B41FA5}">
                      <a16:colId xmlns:a16="http://schemas.microsoft.com/office/drawing/2014/main" val="2653947349"/>
                    </a:ext>
                  </a:extLst>
                </a:gridCol>
                <a:gridCol w="433212">
                  <a:extLst>
                    <a:ext uri="{9D8B030D-6E8A-4147-A177-3AD203B41FA5}">
                      <a16:colId xmlns:a16="http://schemas.microsoft.com/office/drawing/2014/main" val="1261359121"/>
                    </a:ext>
                  </a:extLst>
                </a:gridCol>
                <a:gridCol w="542870">
                  <a:extLst>
                    <a:ext uri="{9D8B030D-6E8A-4147-A177-3AD203B41FA5}">
                      <a16:colId xmlns:a16="http://schemas.microsoft.com/office/drawing/2014/main" val="3137028310"/>
                    </a:ext>
                  </a:extLst>
                </a:gridCol>
                <a:gridCol w="423657">
                  <a:extLst>
                    <a:ext uri="{9D8B030D-6E8A-4147-A177-3AD203B41FA5}">
                      <a16:colId xmlns:a16="http://schemas.microsoft.com/office/drawing/2014/main" val="1711083235"/>
                    </a:ext>
                  </a:extLst>
                </a:gridCol>
                <a:gridCol w="473886">
                  <a:extLst>
                    <a:ext uri="{9D8B030D-6E8A-4147-A177-3AD203B41FA5}">
                      <a16:colId xmlns:a16="http://schemas.microsoft.com/office/drawing/2014/main" val="2696600155"/>
                    </a:ext>
                  </a:extLst>
                </a:gridCol>
                <a:gridCol w="480560">
                  <a:extLst>
                    <a:ext uri="{9D8B030D-6E8A-4147-A177-3AD203B41FA5}">
                      <a16:colId xmlns:a16="http://schemas.microsoft.com/office/drawing/2014/main" val="3010646951"/>
                    </a:ext>
                  </a:extLst>
                </a:gridCol>
                <a:gridCol w="460538">
                  <a:extLst>
                    <a:ext uri="{9D8B030D-6E8A-4147-A177-3AD203B41FA5}">
                      <a16:colId xmlns:a16="http://schemas.microsoft.com/office/drawing/2014/main" val="2435533087"/>
                    </a:ext>
                  </a:extLst>
                </a:gridCol>
                <a:gridCol w="467211">
                  <a:extLst>
                    <a:ext uri="{9D8B030D-6E8A-4147-A177-3AD203B41FA5}">
                      <a16:colId xmlns:a16="http://schemas.microsoft.com/office/drawing/2014/main" val="3504948528"/>
                    </a:ext>
                  </a:extLst>
                </a:gridCol>
                <a:gridCol w="440514">
                  <a:extLst>
                    <a:ext uri="{9D8B030D-6E8A-4147-A177-3AD203B41FA5}">
                      <a16:colId xmlns:a16="http://schemas.microsoft.com/office/drawing/2014/main" val="3119705567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val="3954183913"/>
                    </a:ext>
                  </a:extLst>
                </a:gridCol>
                <a:gridCol w="380444">
                  <a:extLst>
                    <a:ext uri="{9D8B030D-6E8A-4147-A177-3AD203B41FA5}">
                      <a16:colId xmlns:a16="http://schemas.microsoft.com/office/drawing/2014/main" val="1015580540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2061999056"/>
                    </a:ext>
                  </a:extLst>
                </a:gridCol>
                <a:gridCol w="449314">
                  <a:extLst>
                    <a:ext uri="{9D8B030D-6E8A-4147-A177-3AD203B41FA5}">
                      <a16:colId xmlns:a16="http://schemas.microsoft.com/office/drawing/2014/main" val="3174195342"/>
                    </a:ext>
                  </a:extLst>
                </a:gridCol>
                <a:gridCol w="391667">
                  <a:extLst>
                    <a:ext uri="{9D8B030D-6E8A-4147-A177-3AD203B41FA5}">
                      <a16:colId xmlns:a16="http://schemas.microsoft.com/office/drawing/2014/main" val="356851345"/>
                    </a:ext>
                  </a:extLst>
                </a:gridCol>
                <a:gridCol w="455540">
                  <a:extLst>
                    <a:ext uri="{9D8B030D-6E8A-4147-A177-3AD203B41FA5}">
                      <a16:colId xmlns:a16="http://schemas.microsoft.com/office/drawing/2014/main" val="3183478933"/>
                    </a:ext>
                  </a:extLst>
                </a:gridCol>
                <a:gridCol w="586656">
                  <a:extLst>
                    <a:ext uri="{9D8B030D-6E8A-4147-A177-3AD203B41FA5}">
                      <a16:colId xmlns:a16="http://schemas.microsoft.com/office/drawing/2014/main" val="4125738799"/>
                    </a:ext>
                  </a:extLst>
                </a:gridCol>
              </a:tblGrid>
              <a:tr h="567534"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82663"/>
                  </a:ext>
                </a:extLst>
              </a:tr>
              <a:tr h="3002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KHK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Kr.VYS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JČK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PAK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UK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PK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KVK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LIB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MSK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ZL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OL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JMK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SČK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HMP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93446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příchozích tísňových volání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76 196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90 734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105 775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67 380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123 964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72 851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66 824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82 687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191 438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107 819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105 511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194 989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205 298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209 089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1 700 555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24441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přímo na 155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70 539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86 360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99 484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62 487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106 746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67 641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62 610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77 897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153 312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101 913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100 098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182 288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190 317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188 845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1 550 537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54694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předáno ze 112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5 657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4 374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6 291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4 893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17 218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5 210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4 214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4 790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38 126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5 906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5 413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12 701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14 981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20 244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150 018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92368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04499"/>
                  </a:ext>
                </a:extLst>
              </a:tr>
              <a:tr h="3002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řešených událostí dle naléhavosti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45 794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44 413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71 202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44 435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89 568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51 338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35 946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52 228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116 647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50 508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56 392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90 210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117 962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104 577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971 220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76962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 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1 723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1 798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2 691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2304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1 451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6 155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2 565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1 294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10 725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2 169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6 653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39 878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00256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27 362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14 506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15 576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35 374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26 582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11 345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6 802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13 321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22 223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18 515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11 225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49 105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31383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90 460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373 779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245528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13 378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27 760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47 827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58 579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36 737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25 622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35 626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81 449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27 892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39 070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30 356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84035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7 440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522 632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55280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4 204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6 001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1 021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1 716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3 256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2 897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1 830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6 820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1 536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4 803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34 931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96571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84993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sekundárních transportů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4 050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2 745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4 637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2 851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4 700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3 691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10 068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3 281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4 097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5 075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54 676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80704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plánované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2 385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1 504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3 386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2 491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2 569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2 580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1 820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2 740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4 045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24 942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03957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 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1 665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1 241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1 251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2 209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7 488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1 030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21 303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350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42574" y="162811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2021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DAADD7A-A7AF-511B-D352-A8AC9581F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20159"/>
              </p:ext>
            </p:extLst>
          </p:nvPr>
        </p:nvGraphicFramePr>
        <p:xfrm>
          <a:off x="48552" y="241900"/>
          <a:ext cx="9006436" cy="4659700"/>
        </p:xfrm>
        <a:graphic>
          <a:graphicData uri="http://schemas.openxmlformats.org/drawingml/2006/table">
            <a:tbl>
              <a:tblPr/>
              <a:tblGrid>
                <a:gridCol w="1573438">
                  <a:extLst>
                    <a:ext uri="{9D8B030D-6E8A-4147-A177-3AD203B41FA5}">
                      <a16:colId xmlns:a16="http://schemas.microsoft.com/office/drawing/2014/main" val="1467797506"/>
                    </a:ext>
                  </a:extLst>
                </a:gridCol>
                <a:gridCol w="492466">
                  <a:extLst>
                    <a:ext uri="{9D8B030D-6E8A-4147-A177-3AD203B41FA5}">
                      <a16:colId xmlns:a16="http://schemas.microsoft.com/office/drawing/2014/main" val="51676898"/>
                    </a:ext>
                  </a:extLst>
                </a:gridCol>
                <a:gridCol w="575935">
                  <a:extLst>
                    <a:ext uri="{9D8B030D-6E8A-4147-A177-3AD203B41FA5}">
                      <a16:colId xmlns:a16="http://schemas.microsoft.com/office/drawing/2014/main" val="1828927162"/>
                    </a:ext>
                  </a:extLst>
                </a:gridCol>
                <a:gridCol w="600976">
                  <a:extLst>
                    <a:ext uri="{9D8B030D-6E8A-4147-A177-3AD203B41FA5}">
                      <a16:colId xmlns:a16="http://schemas.microsoft.com/office/drawing/2014/main" val="1685240203"/>
                    </a:ext>
                  </a:extLst>
                </a:gridCol>
                <a:gridCol w="567588">
                  <a:extLst>
                    <a:ext uri="{9D8B030D-6E8A-4147-A177-3AD203B41FA5}">
                      <a16:colId xmlns:a16="http://schemas.microsoft.com/office/drawing/2014/main" val="1376031251"/>
                    </a:ext>
                  </a:extLst>
                </a:gridCol>
                <a:gridCol w="559242">
                  <a:extLst>
                    <a:ext uri="{9D8B030D-6E8A-4147-A177-3AD203B41FA5}">
                      <a16:colId xmlns:a16="http://schemas.microsoft.com/office/drawing/2014/main" val="2555949444"/>
                    </a:ext>
                  </a:extLst>
                </a:gridCol>
                <a:gridCol w="417343">
                  <a:extLst>
                    <a:ext uri="{9D8B030D-6E8A-4147-A177-3AD203B41FA5}">
                      <a16:colId xmlns:a16="http://schemas.microsoft.com/office/drawing/2014/main" val="1653617732"/>
                    </a:ext>
                  </a:extLst>
                </a:gridCol>
                <a:gridCol w="517508">
                  <a:extLst>
                    <a:ext uri="{9D8B030D-6E8A-4147-A177-3AD203B41FA5}">
                      <a16:colId xmlns:a16="http://schemas.microsoft.com/office/drawing/2014/main" val="132690531"/>
                    </a:ext>
                  </a:extLst>
                </a:gridCol>
                <a:gridCol w="475772">
                  <a:extLst>
                    <a:ext uri="{9D8B030D-6E8A-4147-A177-3AD203B41FA5}">
                      <a16:colId xmlns:a16="http://schemas.microsoft.com/office/drawing/2014/main" val="573775423"/>
                    </a:ext>
                  </a:extLst>
                </a:gridCol>
                <a:gridCol w="484119">
                  <a:extLst>
                    <a:ext uri="{9D8B030D-6E8A-4147-A177-3AD203B41FA5}">
                      <a16:colId xmlns:a16="http://schemas.microsoft.com/office/drawing/2014/main" val="4124628340"/>
                    </a:ext>
                  </a:extLst>
                </a:gridCol>
                <a:gridCol w="442385">
                  <a:extLst>
                    <a:ext uri="{9D8B030D-6E8A-4147-A177-3AD203B41FA5}">
                      <a16:colId xmlns:a16="http://schemas.microsoft.com/office/drawing/2014/main" val="2999361892"/>
                    </a:ext>
                  </a:extLst>
                </a:gridCol>
                <a:gridCol w="392303">
                  <a:extLst>
                    <a:ext uri="{9D8B030D-6E8A-4147-A177-3AD203B41FA5}">
                      <a16:colId xmlns:a16="http://schemas.microsoft.com/office/drawing/2014/main" val="3455844664"/>
                    </a:ext>
                  </a:extLst>
                </a:gridCol>
                <a:gridCol w="408998">
                  <a:extLst>
                    <a:ext uri="{9D8B030D-6E8A-4147-A177-3AD203B41FA5}">
                      <a16:colId xmlns:a16="http://schemas.microsoft.com/office/drawing/2014/main" val="1863548877"/>
                    </a:ext>
                  </a:extLst>
                </a:gridCol>
                <a:gridCol w="498248">
                  <a:extLst>
                    <a:ext uri="{9D8B030D-6E8A-4147-A177-3AD203B41FA5}">
                      <a16:colId xmlns:a16="http://schemas.microsoft.com/office/drawing/2014/main" val="1431368421"/>
                    </a:ext>
                  </a:extLst>
                </a:gridCol>
                <a:gridCol w="467425">
                  <a:extLst>
                    <a:ext uri="{9D8B030D-6E8A-4147-A177-3AD203B41FA5}">
                      <a16:colId xmlns:a16="http://schemas.microsoft.com/office/drawing/2014/main" val="3954393494"/>
                    </a:ext>
                  </a:extLst>
                </a:gridCol>
                <a:gridCol w="532690">
                  <a:extLst>
                    <a:ext uri="{9D8B030D-6E8A-4147-A177-3AD203B41FA5}">
                      <a16:colId xmlns:a16="http://schemas.microsoft.com/office/drawing/2014/main" val="1711791619"/>
                    </a:ext>
                  </a:extLst>
                </a:gridCol>
              </a:tblGrid>
              <a:tr h="483458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62103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KHK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Kr.VYS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JČK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PAK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UK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PK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KVK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LIB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MSK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ZL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OL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JMK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SČK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HMP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14723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příchozích tísňových volání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78 572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97 481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109 457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78 563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148 412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78 021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72 461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127 465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203 501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119 762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111 380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236 613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194 839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209 308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1 865 835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66955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přímo na 155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70 840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91 617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98 060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134 071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69 360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66 197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120 112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155 614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111 199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218 938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173 886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186 286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1 670 861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12259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předáno ze 112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7 214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14 341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47 887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20 953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23 022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192 347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32628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432451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řešených událostí dle naléhavosti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48 377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41 353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65 621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49 724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90 014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56 232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42 856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53 742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114 465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52 125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56 097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92 729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124 804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126 723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1 014 862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47400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 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1 133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1 657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2 123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6 345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2 151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8 832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2 670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7 578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40 629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278200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28 010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10 208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15 711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23 966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21 657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10 463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6 544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13 808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22 088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18 769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10 579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48 365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23 585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22 430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276 183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88535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14 928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29 170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46 174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21 035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65 352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40 414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31 812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37 061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77 913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30 017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40 407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35 505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97 937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87 715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655 440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381391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naléhavost 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4 306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2 087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3 410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3 232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3 807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8 119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1 188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9 000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42 610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78468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5" marR="3355" marT="3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24526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sekundárních transportů celkem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53 217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11509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plánované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2 315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31 196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465760"/>
                  </a:ext>
                </a:extLst>
              </a:tr>
              <a:tr h="298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 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1 114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2 363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22 021</a:t>
                      </a:r>
                    </a:p>
                  </a:txBody>
                  <a:tcPr marL="3355" marR="3355" marT="3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95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5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7AD4B-E372-2B8E-9B36-7627840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113" y="709995"/>
            <a:ext cx="6621773" cy="435600"/>
          </a:xfrm>
        </p:spPr>
        <p:txBody>
          <a:bodyPr/>
          <a:lstStyle/>
          <a:p>
            <a:r>
              <a:rPr lang="cs-CZ" dirty="0"/>
              <a:t>Analýza celkového počtu příchozích tísňových volání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F4AF71-909F-E9EA-8DCC-3BE33561D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1CBCAFD-97D9-448A-DFAA-AFC7CFCCF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87730"/>
              </p:ext>
            </p:extLst>
          </p:nvPr>
        </p:nvGraphicFramePr>
        <p:xfrm>
          <a:off x="323681" y="1480244"/>
          <a:ext cx="8553283" cy="3269607"/>
        </p:xfrm>
        <a:graphic>
          <a:graphicData uri="http://schemas.openxmlformats.org/drawingml/2006/table">
            <a:tbl>
              <a:tblPr/>
              <a:tblGrid>
                <a:gridCol w="4252296">
                  <a:extLst>
                    <a:ext uri="{9D8B030D-6E8A-4147-A177-3AD203B41FA5}">
                      <a16:colId xmlns:a16="http://schemas.microsoft.com/office/drawing/2014/main" val="2895995095"/>
                    </a:ext>
                  </a:extLst>
                </a:gridCol>
                <a:gridCol w="1022499">
                  <a:extLst>
                    <a:ext uri="{9D8B030D-6E8A-4147-A177-3AD203B41FA5}">
                      <a16:colId xmlns:a16="http://schemas.microsoft.com/office/drawing/2014/main" val="573838791"/>
                    </a:ext>
                  </a:extLst>
                </a:gridCol>
                <a:gridCol w="616745">
                  <a:extLst>
                    <a:ext uri="{9D8B030D-6E8A-4147-A177-3AD203B41FA5}">
                      <a16:colId xmlns:a16="http://schemas.microsoft.com/office/drawing/2014/main" val="2548926768"/>
                    </a:ext>
                  </a:extLst>
                </a:gridCol>
                <a:gridCol w="779047">
                  <a:extLst>
                    <a:ext uri="{9D8B030D-6E8A-4147-A177-3AD203B41FA5}">
                      <a16:colId xmlns:a16="http://schemas.microsoft.com/office/drawing/2014/main" val="2635526519"/>
                    </a:ext>
                  </a:extLst>
                </a:gridCol>
                <a:gridCol w="762816">
                  <a:extLst>
                    <a:ext uri="{9D8B030D-6E8A-4147-A177-3AD203B41FA5}">
                      <a16:colId xmlns:a16="http://schemas.microsoft.com/office/drawing/2014/main" val="2439529975"/>
                    </a:ext>
                  </a:extLst>
                </a:gridCol>
                <a:gridCol w="559939">
                  <a:extLst>
                    <a:ext uri="{9D8B030D-6E8A-4147-A177-3AD203B41FA5}">
                      <a16:colId xmlns:a16="http://schemas.microsoft.com/office/drawing/2014/main" val="3788789124"/>
                    </a:ext>
                  </a:extLst>
                </a:gridCol>
                <a:gridCol w="373294">
                  <a:extLst>
                    <a:ext uri="{9D8B030D-6E8A-4147-A177-3AD203B41FA5}">
                      <a16:colId xmlns:a16="http://schemas.microsoft.com/office/drawing/2014/main" val="2445618366"/>
                    </a:ext>
                  </a:extLst>
                </a:gridCol>
                <a:gridCol w="186647">
                  <a:extLst>
                    <a:ext uri="{9D8B030D-6E8A-4147-A177-3AD203B41FA5}">
                      <a16:colId xmlns:a16="http://schemas.microsoft.com/office/drawing/2014/main" val="246454612"/>
                    </a:ext>
                  </a:extLst>
                </a:gridCol>
              </a:tblGrid>
              <a:tr h="68498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59" marR="6059" marT="6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vývoj 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78045"/>
                  </a:ext>
                </a:extLst>
              </a:tr>
              <a:tr h="6283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ČR - počet příchozích tísňových volání celkem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1 700 555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1 865 835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9,72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25608"/>
                  </a:ext>
                </a:extLst>
              </a:tr>
              <a:tr h="7906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přímo na 155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1 550 537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1 670 861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7,76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46917"/>
                  </a:ext>
                </a:extLst>
              </a:tr>
              <a:tr h="11656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předáno ze 112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150 018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192 347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28,22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59" marR="6059" marT="60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62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4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0975C1C-4BDF-9278-045D-05AFBAAEC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609388"/>
              </p:ext>
            </p:extLst>
          </p:nvPr>
        </p:nvGraphicFramePr>
        <p:xfrm>
          <a:off x="611229" y="272163"/>
          <a:ext cx="7931998" cy="459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02433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947</Words>
  <Application>Microsoft Office PowerPoint</Application>
  <PresentationFormat>Předvádění na obrazovce (16:9)</PresentationFormat>
  <Paragraphs>517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Quattrocento Sans</vt:lpstr>
      <vt:lpstr>Calibri</vt:lpstr>
      <vt:lpstr>Lora</vt:lpstr>
      <vt:lpstr>Arial</vt:lpstr>
      <vt:lpstr>Viola template</vt:lpstr>
      <vt:lpstr>Počty tísňových volání a řešených událostí ZZS  v letech 2020 a 2021</vt:lpstr>
      <vt:lpstr>2020</vt:lpstr>
      <vt:lpstr>2021</vt:lpstr>
      <vt:lpstr>Analýza celkového počtu příchozích tísňových volání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Počty tísňových volání a řešených událostí ZZS  v letech 2020 a 2021</dc:title>
  <dc:creator>Málková Michaela</dc:creator>
  <cp:lastModifiedBy>Málková Michaela</cp:lastModifiedBy>
  <cp:revision>9</cp:revision>
  <dcterms:modified xsi:type="dcterms:W3CDTF">2022-09-06T10:07:26Z</dcterms:modified>
</cp:coreProperties>
</file>